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5"/>
  </p:notesMasterIdLst>
  <p:sldIdLst>
    <p:sldId id="256" r:id="rId5"/>
    <p:sldId id="257" r:id="rId6"/>
    <p:sldId id="258" r:id="rId7"/>
    <p:sldId id="259" r:id="rId8"/>
    <p:sldId id="260" r:id="rId9"/>
    <p:sldId id="261" r:id="rId10"/>
    <p:sldId id="263" r:id="rId11"/>
    <p:sldId id="264" r:id="rId12"/>
    <p:sldId id="266" r:id="rId13"/>
    <p:sldId id="268" r:id="rId14"/>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anuel Madrid Restrepo" initials="EMR" lastIdx="1" clrIdx="0">
    <p:extLst>
      <p:ext uri="{19B8F6BF-5375-455C-9EA6-DF929625EA0E}">
        <p15:presenceInfo xmlns:p15="http://schemas.microsoft.com/office/powerpoint/2012/main" userId="" providerI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94721"/>
  </p:normalViewPr>
  <p:slideViewPr>
    <p:cSldViewPr snapToGrid="0">
      <p:cViewPr varScale="1">
        <p:scale>
          <a:sx n="108" d="100"/>
          <a:sy n="108" d="100"/>
        </p:scale>
        <p:origin x="180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notesMaster" Target="notesMasters/notesMaster1.xml"/><Relationship Id="rId16" Type="http://schemas.openxmlformats.org/officeDocument/2006/relationships/commentAuthors" Target="commentAuthors.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AA4DA1-B0F9-BE4E-BD8D-F6ECC197E24C}" type="datetimeFigureOut">
              <a:rPr lang="es-ES_tradnl" smtClean="0"/>
              <a:t>11/9/17</a:t>
            </a:fld>
            <a:endParaRPr lang="es-ES_tradnl"/>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smtClean="0"/>
              <a:t>Haga clic para modificar los estilos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70FB72-91B2-634A-9B45-9EBBED6A3EBE}" type="slidenum">
              <a:rPr lang="es-ES_tradnl" smtClean="0"/>
              <a:t>‹Nr.›</a:t>
            </a:fld>
            <a:endParaRPr lang="es-ES_tradnl"/>
          </a:p>
        </p:txBody>
      </p:sp>
    </p:spTree>
    <p:extLst>
      <p:ext uri="{BB962C8B-B14F-4D97-AF65-F5344CB8AC3E}">
        <p14:creationId xmlns:p14="http://schemas.microsoft.com/office/powerpoint/2010/main" val="267168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smtClean="0"/>
              <a:t>Emanuel Madrid</a:t>
            </a:r>
            <a:r>
              <a:rPr lang="es-ES_tradnl" baseline="0" dirty="0" smtClean="0"/>
              <a:t> Restrepo</a:t>
            </a:r>
            <a:endParaRPr lang="es-ES_tradnl" dirty="0"/>
          </a:p>
        </p:txBody>
      </p:sp>
      <p:sp>
        <p:nvSpPr>
          <p:cNvPr id="4" name="Marcador de número de diapositiva 3"/>
          <p:cNvSpPr>
            <a:spLocks noGrp="1"/>
          </p:cNvSpPr>
          <p:nvPr>
            <p:ph type="sldNum" sz="quarter" idx="10"/>
          </p:nvPr>
        </p:nvSpPr>
        <p:spPr/>
        <p:txBody>
          <a:bodyPr/>
          <a:lstStyle/>
          <a:p>
            <a:fld id="{C870FB72-91B2-634A-9B45-9EBBED6A3EBE}" type="slidenum">
              <a:rPr lang="es-ES_tradnl" smtClean="0"/>
              <a:t>7</a:t>
            </a:fld>
            <a:endParaRPr lang="es-ES_tradnl"/>
          </a:p>
        </p:txBody>
      </p:sp>
    </p:spTree>
    <p:extLst>
      <p:ext uri="{BB962C8B-B14F-4D97-AF65-F5344CB8AC3E}">
        <p14:creationId xmlns:p14="http://schemas.microsoft.com/office/powerpoint/2010/main" val="114807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smtClean="0"/>
              <a:t>Emanuel Madrid Restrepo</a:t>
            </a:r>
            <a:endParaRPr lang="es-ES_tradnl" dirty="0"/>
          </a:p>
        </p:txBody>
      </p:sp>
      <p:sp>
        <p:nvSpPr>
          <p:cNvPr id="4" name="Marcador de número de diapositiva 3"/>
          <p:cNvSpPr>
            <a:spLocks noGrp="1"/>
          </p:cNvSpPr>
          <p:nvPr>
            <p:ph type="sldNum" sz="quarter" idx="10"/>
          </p:nvPr>
        </p:nvSpPr>
        <p:spPr/>
        <p:txBody>
          <a:bodyPr/>
          <a:lstStyle/>
          <a:p>
            <a:fld id="{C870FB72-91B2-634A-9B45-9EBBED6A3EBE}" type="slidenum">
              <a:rPr lang="es-ES_tradnl" smtClean="0"/>
              <a:t>8</a:t>
            </a:fld>
            <a:endParaRPr lang="es-ES_tradnl"/>
          </a:p>
        </p:txBody>
      </p:sp>
    </p:spTree>
    <p:extLst>
      <p:ext uri="{BB962C8B-B14F-4D97-AF65-F5344CB8AC3E}">
        <p14:creationId xmlns:p14="http://schemas.microsoft.com/office/powerpoint/2010/main" val="590357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smtClean="0"/>
              <a:t>Emanuel Madrid</a:t>
            </a:r>
            <a:r>
              <a:rPr lang="es-ES_tradnl" baseline="0" dirty="0" smtClean="0"/>
              <a:t> Restrepo</a:t>
            </a:r>
            <a:endParaRPr lang="es-ES_tradnl" dirty="0"/>
          </a:p>
        </p:txBody>
      </p:sp>
      <p:sp>
        <p:nvSpPr>
          <p:cNvPr id="4" name="Marcador de número de diapositiva 3"/>
          <p:cNvSpPr>
            <a:spLocks noGrp="1"/>
          </p:cNvSpPr>
          <p:nvPr>
            <p:ph type="sldNum" sz="quarter" idx="10"/>
          </p:nvPr>
        </p:nvSpPr>
        <p:spPr/>
        <p:txBody>
          <a:bodyPr/>
          <a:lstStyle/>
          <a:p>
            <a:fld id="{C870FB72-91B2-634A-9B45-9EBBED6A3EBE}" type="slidenum">
              <a:rPr lang="es-ES_tradnl" smtClean="0"/>
              <a:t>9</a:t>
            </a:fld>
            <a:endParaRPr lang="es-ES_tradnl"/>
          </a:p>
        </p:txBody>
      </p:sp>
    </p:spTree>
    <p:extLst>
      <p:ext uri="{BB962C8B-B14F-4D97-AF65-F5344CB8AC3E}">
        <p14:creationId xmlns:p14="http://schemas.microsoft.com/office/powerpoint/2010/main" val="107554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09382926-025C-4492-A007-36A806BCA0F4}" type="datetimeFigureOut">
              <a:rPr lang="es-ES" smtClean="0"/>
              <a:t>11/9/17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CAAC946-410E-4677-B1D6-226A086D226C}" type="slidenum">
              <a:rPr lang="es-ES" smtClean="0"/>
              <a:t>‹Nr.›</a:t>
            </a:fld>
            <a:endParaRPr lang="es-ES"/>
          </a:p>
        </p:txBody>
      </p:sp>
    </p:spTree>
    <p:extLst>
      <p:ext uri="{BB962C8B-B14F-4D97-AF65-F5344CB8AC3E}">
        <p14:creationId xmlns:p14="http://schemas.microsoft.com/office/powerpoint/2010/main" val="390577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09382926-025C-4492-A007-36A806BCA0F4}" type="datetimeFigureOut">
              <a:rPr lang="es-ES" smtClean="0"/>
              <a:t>11/9/17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CAAC946-410E-4677-B1D6-226A086D226C}" type="slidenum">
              <a:rPr lang="es-ES" smtClean="0"/>
              <a:t>‹Nr.›</a:t>
            </a:fld>
            <a:endParaRPr lang="es-ES"/>
          </a:p>
        </p:txBody>
      </p:sp>
    </p:spTree>
    <p:extLst>
      <p:ext uri="{BB962C8B-B14F-4D97-AF65-F5344CB8AC3E}">
        <p14:creationId xmlns:p14="http://schemas.microsoft.com/office/powerpoint/2010/main" val="1306738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09382926-025C-4492-A007-36A806BCA0F4}" type="datetimeFigureOut">
              <a:rPr lang="es-ES" smtClean="0"/>
              <a:t>11/9/17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CAAC946-410E-4677-B1D6-226A086D226C}" type="slidenum">
              <a:rPr lang="es-ES" smtClean="0"/>
              <a:t>‹Nr.›</a:t>
            </a:fld>
            <a:endParaRPr lang="es-ES"/>
          </a:p>
        </p:txBody>
      </p:sp>
    </p:spTree>
    <p:extLst>
      <p:ext uri="{BB962C8B-B14F-4D97-AF65-F5344CB8AC3E}">
        <p14:creationId xmlns:p14="http://schemas.microsoft.com/office/powerpoint/2010/main" val="3401391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09382926-025C-4492-A007-36A806BCA0F4}" type="datetimeFigureOut">
              <a:rPr lang="es-ES" smtClean="0"/>
              <a:t>11/9/17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CAAC946-410E-4677-B1D6-226A086D226C}" type="slidenum">
              <a:rPr lang="es-ES" smtClean="0"/>
              <a:t>‹Nr.›</a:t>
            </a:fld>
            <a:endParaRPr lang="es-ES"/>
          </a:p>
        </p:txBody>
      </p:sp>
    </p:spTree>
    <p:extLst>
      <p:ext uri="{BB962C8B-B14F-4D97-AF65-F5344CB8AC3E}">
        <p14:creationId xmlns:p14="http://schemas.microsoft.com/office/powerpoint/2010/main" val="36853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09382926-025C-4492-A007-36A806BCA0F4}" type="datetimeFigureOut">
              <a:rPr lang="es-ES" smtClean="0"/>
              <a:t>11/9/17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CAAC946-410E-4677-B1D6-226A086D226C}" type="slidenum">
              <a:rPr lang="es-ES" smtClean="0"/>
              <a:t>‹Nr.›</a:t>
            </a:fld>
            <a:endParaRPr lang="es-ES"/>
          </a:p>
        </p:txBody>
      </p:sp>
    </p:spTree>
    <p:extLst>
      <p:ext uri="{BB962C8B-B14F-4D97-AF65-F5344CB8AC3E}">
        <p14:creationId xmlns:p14="http://schemas.microsoft.com/office/powerpoint/2010/main" val="3806741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09382926-025C-4492-A007-36A806BCA0F4}" type="datetimeFigureOut">
              <a:rPr lang="es-ES" smtClean="0"/>
              <a:t>11/9/17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CAAC946-410E-4677-B1D6-226A086D226C}" type="slidenum">
              <a:rPr lang="es-ES" smtClean="0"/>
              <a:t>‹Nr.›</a:t>
            </a:fld>
            <a:endParaRPr lang="es-ES"/>
          </a:p>
        </p:txBody>
      </p:sp>
    </p:spTree>
    <p:extLst>
      <p:ext uri="{BB962C8B-B14F-4D97-AF65-F5344CB8AC3E}">
        <p14:creationId xmlns:p14="http://schemas.microsoft.com/office/powerpoint/2010/main" val="1872402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09382926-025C-4492-A007-36A806BCA0F4}" type="datetimeFigureOut">
              <a:rPr lang="es-ES" smtClean="0"/>
              <a:t>11/9/17</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ECAAC946-410E-4677-B1D6-226A086D226C}" type="slidenum">
              <a:rPr lang="es-ES" smtClean="0"/>
              <a:t>‹Nr.›</a:t>
            </a:fld>
            <a:endParaRPr lang="es-ES"/>
          </a:p>
        </p:txBody>
      </p:sp>
    </p:spTree>
    <p:extLst>
      <p:ext uri="{BB962C8B-B14F-4D97-AF65-F5344CB8AC3E}">
        <p14:creationId xmlns:p14="http://schemas.microsoft.com/office/powerpoint/2010/main" val="3174672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09382926-025C-4492-A007-36A806BCA0F4}" type="datetimeFigureOut">
              <a:rPr lang="es-ES" smtClean="0"/>
              <a:t>11/9/17</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ECAAC946-410E-4677-B1D6-226A086D226C}" type="slidenum">
              <a:rPr lang="es-ES" smtClean="0"/>
              <a:t>‹Nr.›</a:t>
            </a:fld>
            <a:endParaRPr lang="es-ES"/>
          </a:p>
        </p:txBody>
      </p:sp>
    </p:spTree>
    <p:extLst>
      <p:ext uri="{BB962C8B-B14F-4D97-AF65-F5344CB8AC3E}">
        <p14:creationId xmlns:p14="http://schemas.microsoft.com/office/powerpoint/2010/main" val="1978876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382926-025C-4492-A007-36A806BCA0F4}" type="datetimeFigureOut">
              <a:rPr lang="es-ES" smtClean="0"/>
              <a:t>11/9/17</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ECAAC946-410E-4677-B1D6-226A086D226C}" type="slidenum">
              <a:rPr lang="es-ES" smtClean="0"/>
              <a:t>‹Nr.›</a:t>
            </a:fld>
            <a:endParaRPr lang="es-ES"/>
          </a:p>
        </p:txBody>
      </p:sp>
    </p:spTree>
    <p:extLst>
      <p:ext uri="{BB962C8B-B14F-4D97-AF65-F5344CB8AC3E}">
        <p14:creationId xmlns:p14="http://schemas.microsoft.com/office/powerpoint/2010/main" val="3675034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09382926-025C-4492-A007-36A806BCA0F4}" type="datetimeFigureOut">
              <a:rPr lang="es-ES" smtClean="0"/>
              <a:t>11/9/17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CAAC946-410E-4677-B1D6-226A086D226C}" type="slidenum">
              <a:rPr lang="es-ES" smtClean="0"/>
              <a:t>‹Nr.›</a:t>
            </a:fld>
            <a:endParaRPr lang="es-ES"/>
          </a:p>
        </p:txBody>
      </p:sp>
    </p:spTree>
    <p:extLst>
      <p:ext uri="{BB962C8B-B14F-4D97-AF65-F5344CB8AC3E}">
        <p14:creationId xmlns:p14="http://schemas.microsoft.com/office/powerpoint/2010/main" val="3614979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09382926-025C-4492-A007-36A806BCA0F4}" type="datetimeFigureOut">
              <a:rPr lang="es-ES" smtClean="0"/>
              <a:t>11/9/17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CAAC946-410E-4677-B1D6-226A086D226C}" type="slidenum">
              <a:rPr lang="es-ES" smtClean="0"/>
              <a:t>‹Nr.›</a:t>
            </a:fld>
            <a:endParaRPr lang="es-ES"/>
          </a:p>
        </p:txBody>
      </p:sp>
    </p:spTree>
    <p:extLst>
      <p:ext uri="{BB962C8B-B14F-4D97-AF65-F5344CB8AC3E}">
        <p14:creationId xmlns:p14="http://schemas.microsoft.com/office/powerpoint/2010/main" val="1819372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382926-025C-4492-A007-36A806BCA0F4}" type="datetimeFigureOut">
              <a:rPr lang="es-ES" smtClean="0"/>
              <a:t>11/9/17</a:t>
            </a:fld>
            <a:endParaRPr lang="es-E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AAC946-410E-4677-B1D6-226A086D226C}" type="slidenum">
              <a:rPr lang="es-ES" smtClean="0"/>
              <a:t>‹Nr.›</a:t>
            </a:fld>
            <a:endParaRPr lang="es-ES"/>
          </a:p>
        </p:txBody>
      </p:sp>
    </p:spTree>
    <p:extLst>
      <p:ext uri="{BB962C8B-B14F-4D97-AF65-F5344CB8AC3E}">
        <p14:creationId xmlns:p14="http://schemas.microsoft.com/office/powerpoint/2010/main" val="22813659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 Id="rId3" Type="http://schemas.openxmlformats.org/officeDocument/2006/relationships/image" Target="../media/image3.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5" Type="http://schemas.openxmlformats.org/officeDocument/2006/relationships/image" Target="../media/image10.tif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uadroTexto 2"/>
          <p:cNvSpPr txBox="1"/>
          <p:nvPr/>
        </p:nvSpPr>
        <p:spPr>
          <a:xfrm>
            <a:off x="146572" y="3820641"/>
            <a:ext cx="8842917" cy="1077218"/>
          </a:xfrm>
          <a:prstGeom prst="rect">
            <a:avLst/>
          </a:prstGeom>
          <a:noFill/>
        </p:spPr>
        <p:txBody>
          <a:bodyPr wrap="square" rtlCol="0">
            <a:spAutoFit/>
          </a:bodyPr>
          <a:lstStyle/>
          <a:p>
            <a:pPr algn="ctr"/>
            <a:endParaRPr lang="es-ES_tradnl" sz="3200" dirty="0">
              <a:solidFill>
                <a:schemeClr val="bg1"/>
              </a:solidFill>
              <a:latin typeface="Helvetica" charset="0"/>
              <a:ea typeface="Helvetica" charset="0"/>
              <a:cs typeface="Helvetica" charset="0"/>
            </a:endParaRPr>
          </a:p>
          <a:p>
            <a:endParaRPr lang="es-ES" sz="3200" b="1" dirty="0">
              <a:solidFill>
                <a:schemeClr val="accent5">
                  <a:lumMod val="75000"/>
                </a:schemeClr>
              </a:solidFill>
              <a:latin typeface="Helvetica" panose="020B0604020202030204" pitchFamily="34" charset="0"/>
            </a:endParaRPr>
          </a:p>
        </p:txBody>
      </p:sp>
      <p:sp>
        <p:nvSpPr>
          <p:cNvPr id="4" name="CuadroTexto 3"/>
          <p:cNvSpPr txBox="1"/>
          <p:nvPr/>
        </p:nvSpPr>
        <p:spPr>
          <a:xfrm>
            <a:off x="1414997" y="3820641"/>
            <a:ext cx="6715848" cy="954107"/>
          </a:xfrm>
          <a:prstGeom prst="rect">
            <a:avLst/>
          </a:prstGeom>
          <a:noFill/>
        </p:spPr>
        <p:txBody>
          <a:bodyPr wrap="square" rtlCol="0">
            <a:spAutoFit/>
          </a:bodyPr>
          <a:lstStyle/>
          <a:p>
            <a:pPr algn="ctr"/>
            <a:r>
              <a:rPr lang="es-CO" sz="3200" b="1" dirty="0" smtClean="0">
                <a:solidFill>
                  <a:schemeClr val="bg1"/>
                </a:solidFill>
                <a:latin typeface="Helvetica" charset="0"/>
                <a:ea typeface="Helvetica" charset="0"/>
                <a:cs typeface="Helvetica" charset="0"/>
              </a:rPr>
              <a:t>El principio de Hollywood</a:t>
            </a:r>
          </a:p>
          <a:p>
            <a:pPr algn="ctr"/>
            <a:r>
              <a:rPr lang="es-CO" sz="2400" dirty="0" smtClean="0">
                <a:solidFill>
                  <a:schemeClr val="bg1"/>
                </a:solidFill>
                <a:latin typeface="Helvetica" charset="0"/>
                <a:ea typeface="Helvetica" charset="0"/>
                <a:cs typeface="Helvetica" charset="0"/>
              </a:rPr>
              <a:t>No nos llame, nosotros le llamaremos</a:t>
            </a:r>
            <a:endParaRPr lang="es-ES" sz="2400" dirty="0">
              <a:solidFill>
                <a:schemeClr val="bg1"/>
              </a:solidFill>
              <a:latin typeface="Helvetica" charset="0"/>
              <a:ea typeface="Helvetica" charset="0"/>
              <a:cs typeface="Helvetica" charset="0"/>
            </a:endParaRPr>
          </a:p>
        </p:txBody>
      </p:sp>
      <p:pic>
        <p:nvPicPr>
          <p:cNvPr id="5" name="Imagen 4"/>
          <p:cNvPicPr>
            <a:picLocks noChangeAspect="1"/>
          </p:cNvPicPr>
          <p:nvPr/>
        </p:nvPicPr>
        <p:blipFill>
          <a:blip r:embed="rId3"/>
          <a:stretch>
            <a:fillRect/>
          </a:stretch>
        </p:blipFill>
        <p:spPr>
          <a:xfrm>
            <a:off x="1899649" y="91175"/>
            <a:ext cx="5336764" cy="2883080"/>
          </a:xfrm>
          <a:prstGeom prst="rect">
            <a:avLst/>
          </a:prstGeom>
        </p:spPr>
      </p:pic>
      <p:sp>
        <p:nvSpPr>
          <p:cNvPr id="6" name="CuadroTexto 5"/>
          <p:cNvSpPr txBox="1"/>
          <p:nvPr/>
        </p:nvSpPr>
        <p:spPr>
          <a:xfrm>
            <a:off x="1899649" y="4774748"/>
            <a:ext cx="4181707" cy="1323439"/>
          </a:xfrm>
          <a:prstGeom prst="rect">
            <a:avLst/>
          </a:prstGeom>
          <a:noFill/>
        </p:spPr>
        <p:txBody>
          <a:bodyPr wrap="square" rtlCol="0">
            <a:spAutoFit/>
          </a:bodyPr>
          <a:lstStyle/>
          <a:p>
            <a:r>
              <a:rPr lang="es-ES_tradnl" sz="2000" b="1" dirty="0" smtClean="0">
                <a:solidFill>
                  <a:schemeClr val="bg1"/>
                </a:solidFill>
                <a:latin typeface="Helvetica" charset="0"/>
                <a:ea typeface="Helvetica" charset="0"/>
                <a:cs typeface="Helvetica" charset="0"/>
              </a:rPr>
              <a:t>Por: </a:t>
            </a:r>
          </a:p>
          <a:p>
            <a:r>
              <a:rPr lang="es-ES_tradnl" sz="2000" b="1" dirty="0" smtClean="0">
                <a:solidFill>
                  <a:schemeClr val="bg1"/>
                </a:solidFill>
                <a:latin typeface="Helvetica" charset="0"/>
                <a:ea typeface="Helvetica" charset="0"/>
                <a:cs typeface="Helvetica" charset="0"/>
              </a:rPr>
              <a:t>Emanuel Madrid</a:t>
            </a:r>
          </a:p>
          <a:p>
            <a:r>
              <a:rPr lang="es-ES_tradnl" sz="2000" b="1" dirty="0" smtClean="0">
                <a:solidFill>
                  <a:schemeClr val="bg1"/>
                </a:solidFill>
                <a:latin typeface="Helvetica" charset="0"/>
                <a:ea typeface="Helvetica" charset="0"/>
                <a:cs typeface="Helvetica" charset="0"/>
              </a:rPr>
              <a:t>Juan Felipe Rojas</a:t>
            </a:r>
          </a:p>
          <a:p>
            <a:r>
              <a:rPr lang="es-ES_tradnl" sz="2000" b="1" dirty="0" smtClean="0">
                <a:solidFill>
                  <a:schemeClr val="bg1"/>
                </a:solidFill>
                <a:latin typeface="Helvetica" charset="0"/>
                <a:ea typeface="Helvetica" charset="0"/>
                <a:cs typeface="Helvetica" charset="0"/>
              </a:rPr>
              <a:t>Andrés Villada</a:t>
            </a:r>
            <a:endParaRPr lang="es-ES_tradnl" sz="2000" b="1" dirty="0">
              <a:solidFill>
                <a:schemeClr val="bg1"/>
              </a:solidFill>
              <a:latin typeface="Helvetica" charset="0"/>
              <a:ea typeface="Helvetica" charset="0"/>
              <a:cs typeface="Helvetica" charset="0"/>
            </a:endParaRPr>
          </a:p>
        </p:txBody>
      </p:sp>
      <p:sp>
        <p:nvSpPr>
          <p:cNvPr id="7" name="CuadroTexto 6"/>
          <p:cNvSpPr txBox="1"/>
          <p:nvPr/>
        </p:nvSpPr>
        <p:spPr>
          <a:xfrm>
            <a:off x="880946" y="3612995"/>
            <a:ext cx="184731" cy="369332"/>
          </a:xfrm>
          <a:prstGeom prst="rect">
            <a:avLst/>
          </a:prstGeom>
          <a:noFill/>
        </p:spPr>
        <p:txBody>
          <a:bodyPr wrap="none" rtlCol="0">
            <a:spAutoFit/>
          </a:bodyPr>
          <a:lstStyle/>
          <a:p>
            <a:endParaRPr lang="es-ES_tradnl" dirty="0"/>
          </a:p>
        </p:txBody>
      </p:sp>
    </p:spTree>
    <p:extLst>
      <p:ext uri="{BB962C8B-B14F-4D97-AF65-F5344CB8AC3E}">
        <p14:creationId xmlns:p14="http://schemas.microsoft.com/office/powerpoint/2010/main" val="35316791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670623" y="237506"/>
            <a:ext cx="1483098" cy="461665"/>
          </a:xfrm>
          <a:prstGeom prst="rect">
            <a:avLst/>
          </a:prstGeom>
          <a:noFill/>
        </p:spPr>
        <p:txBody>
          <a:bodyPr wrap="none" rtlCol="0">
            <a:spAutoFit/>
          </a:bodyPr>
          <a:lstStyle/>
          <a:p>
            <a:r>
              <a:rPr lang="es-ES_tradnl" sz="2400" b="1" dirty="0" smtClean="0">
                <a:solidFill>
                  <a:srgbClr val="002060"/>
                </a:solidFill>
                <a:latin typeface="Helvetica" charset="0"/>
                <a:ea typeface="Helvetica" charset="0"/>
                <a:cs typeface="Helvetica" charset="0"/>
              </a:rPr>
              <a:t>Ejemplo:</a:t>
            </a:r>
          </a:p>
        </p:txBody>
      </p:sp>
      <p:sp>
        <p:nvSpPr>
          <p:cNvPr id="4" name="CuadroTexto 3"/>
          <p:cNvSpPr txBox="1"/>
          <p:nvPr/>
        </p:nvSpPr>
        <p:spPr>
          <a:xfrm>
            <a:off x="670623" y="878774"/>
            <a:ext cx="2925994" cy="369332"/>
          </a:xfrm>
          <a:prstGeom prst="rect">
            <a:avLst/>
          </a:prstGeom>
          <a:noFill/>
        </p:spPr>
        <p:txBody>
          <a:bodyPr wrap="none" rtlCol="0">
            <a:spAutoFit/>
          </a:bodyPr>
          <a:lstStyle/>
          <a:p>
            <a:r>
              <a:rPr lang="es-ES_tradnl" smtClean="0"/>
              <a:t>AQUÍ COLOCA LOS EJEMPLOS</a:t>
            </a:r>
            <a:endParaRPr lang="es-ES_tradnl"/>
          </a:p>
        </p:txBody>
      </p:sp>
    </p:spTree>
    <p:extLst>
      <p:ext uri="{BB962C8B-B14F-4D97-AF65-F5344CB8AC3E}">
        <p14:creationId xmlns:p14="http://schemas.microsoft.com/office/powerpoint/2010/main" val="16069462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75968" y="688206"/>
            <a:ext cx="8321622" cy="2862322"/>
          </a:xfrm>
          <a:prstGeom prst="rect">
            <a:avLst/>
          </a:prstGeom>
          <a:noFill/>
        </p:spPr>
        <p:txBody>
          <a:bodyPr wrap="square" rtlCol="0">
            <a:spAutoFit/>
          </a:bodyPr>
          <a:lstStyle/>
          <a:p>
            <a:pPr>
              <a:lnSpc>
                <a:spcPct val="150000"/>
              </a:lnSpc>
            </a:pPr>
            <a:endParaRPr lang="es-CO" dirty="0" smtClean="0">
              <a:latin typeface="Helvetica" charset="0"/>
              <a:ea typeface="Helvetica" charset="0"/>
              <a:cs typeface="Helvetica" charset="0"/>
            </a:endParaRPr>
          </a:p>
          <a:p>
            <a:pPr>
              <a:lnSpc>
                <a:spcPct val="150000"/>
              </a:lnSpc>
            </a:pPr>
            <a:r>
              <a:rPr lang="es-CO" dirty="0" smtClean="0">
                <a:latin typeface="Helvetica" charset="0"/>
                <a:ea typeface="Helvetica" charset="0"/>
                <a:cs typeface="Helvetica" charset="0"/>
              </a:rPr>
              <a:t>El </a:t>
            </a:r>
            <a:r>
              <a:rPr lang="es-CO" dirty="0">
                <a:latin typeface="Helvetica" charset="0"/>
                <a:ea typeface="Helvetica" charset="0"/>
                <a:cs typeface="Helvetica" charset="0"/>
              </a:rPr>
              <a:t>principio de Hollywood dictamina que debe ser una clase superior la que llame a las clases inferiores, por ejemplo en la herencia debe ser la clase padre quien llame a sus subclases. Es denominado principio de Hollywood porque se basa en el “Don´t call us, we´ll call you”, (no nos llame, nosotros le llamamos) tan empleado en Hollywood cuando un actor va a un casting.</a:t>
            </a:r>
            <a:endParaRPr lang="es-ES_tradnl" dirty="0">
              <a:latin typeface="Helvetica" charset="0"/>
              <a:ea typeface="Helvetica" charset="0"/>
              <a:cs typeface="Helvetica" charset="0"/>
            </a:endParaRPr>
          </a:p>
          <a:p>
            <a:endParaRPr lang="es-ES" dirty="0">
              <a:solidFill>
                <a:schemeClr val="accent5">
                  <a:lumMod val="75000"/>
                </a:schemeClr>
              </a:solidFill>
              <a:latin typeface="Helvetica" panose="020B0604020202030204" pitchFamily="34" charset="0"/>
            </a:endParaRPr>
          </a:p>
        </p:txBody>
      </p:sp>
      <p:sp>
        <p:nvSpPr>
          <p:cNvPr id="3" name="CuadroTexto 2"/>
          <p:cNvSpPr txBox="1"/>
          <p:nvPr/>
        </p:nvSpPr>
        <p:spPr>
          <a:xfrm>
            <a:off x="275968" y="226541"/>
            <a:ext cx="8321622" cy="461665"/>
          </a:xfrm>
          <a:prstGeom prst="rect">
            <a:avLst/>
          </a:prstGeom>
          <a:noFill/>
        </p:spPr>
        <p:txBody>
          <a:bodyPr wrap="square" rtlCol="0">
            <a:spAutoFit/>
          </a:bodyPr>
          <a:lstStyle/>
          <a:p>
            <a:r>
              <a:rPr lang="en-US" sz="2400" b="1" dirty="0">
                <a:solidFill>
                  <a:srgbClr val="002060"/>
                </a:solidFill>
                <a:latin typeface="Helvetica" charset="0"/>
                <a:ea typeface="Helvetica" charset="0"/>
                <a:cs typeface="Helvetica" charset="0"/>
              </a:rPr>
              <a:t>The Hollywood principle: Don’t call us, we call you</a:t>
            </a:r>
            <a:endParaRPr lang="es-ES" sz="2400" b="1" dirty="0">
              <a:solidFill>
                <a:srgbClr val="002060"/>
              </a:solidFill>
              <a:latin typeface="Helvetica" charset="0"/>
              <a:ea typeface="Helvetica" charset="0"/>
              <a:cs typeface="Helvetica" charset="0"/>
            </a:endParaRPr>
          </a:p>
        </p:txBody>
      </p:sp>
      <p:pic>
        <p:nvPicPr>
          <p:cNvPr id="4" name="Imagen 3"/>
          <p:cNvPicPr>
            <a:picLocks noChangeAspect="1"/>
          </p:cNvPicPr>
          <p:nvPr/>
        </p:nvPicPr>
        <p:blipFill>
          <a:blip r:embed="rId2"/>
          <a:stretch>
            <a:fillRect/>
          </a:stretch>
        </p:blipFill>
        <p:spPr>
          <a:xfrm>
            <a:off x="2512500" y="3550528"/>
            <a:ext cx="3848558" cy="2165568"/>
          </a:xfrm>
          <a:prstGeom prst="rect">
            <a:avLst/>
          </a:prstGeom>
        </p:spPr>
      </p:pic>
    </p:spTree>
    <p:extLst>
      <p:ext uri="{BB962C8B-B14F-4D97-AF65-F5344CB8AC3E}">
        <p14:creationId xmlns:p14="http://schemas.microsoft.com/office/powerpoint/2010/main" val="5877867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287117" y="847479"/>
            <a:ext cx="4529590" cy="4662815"/>
          </a:xfrm>
          <a:prstGeom prst="rect">
            <a:avLst/>
          </a:prstGeom>
          <a:noFill/>
        </p:spPr>
        <p:txBody>
          <a:bodyPr wrap="square" rtlCol="0">
            <a:spAutoFit/>
          </a:bodyPr>
          <a:lstStyle/>
          <a:p>
            <a:pPr>
              <a:lnSpc>
                <a:spcPct val="150000"/>
              </a:lnSpc>
            </a:pPr>
            <a:r>
              <a:rPr lang="es-CO" dirty="0">
                <a:latin typeface="Helvetica" charset="0"/>
                <a:ea typeface="Helvetica" charset="0"/>
                <a:cs typeface="Helvetica" charset="0"/>
              </a:rPr>
              <a:t>Es un principio de diseño que busca mayor cohesión y menor acoplamiento entre los componentes de un sistema informático</a:t>
            </a:r>
            <a:r>
              <a:rPr lang="es-CO" dirty="0" smtClean="0">
                <a:latin typeface="Helvetica" charset="0"/>
                <a:ea typeface="Helvetica" charset="0"/>
                <a:cs typeface="Helvetica" charset="0"/>
              </a:rPr>
              <a:t>.</a:t>
            </a:r>
          </a:p>
          <a:p>
            <a:pPr>
              <a:lnSpc>
                <a:spcPct val="150000"/>
              </a:lnSpc>
            </a:pPr>
            <a:r>
              <a:rPr lang="es-CO" dirty="0">
                <a:latin typeface="Helvetica" charset="0"/>
                <a:ea typeface="Helvetica" charset="0"/>
                <a:cs typeface="Helvetica" charset="0"/>
              </a:rPr>
              <a:t>Los componentes de mayor nivel son responsables de proporcionar abstracciones a los de menor nivel.</a:t>
            </a:r>
            <a:endParaRPr lang="es-ES_tradnl" dirty="0">
              <a:latin typeface="Helvetica" charset="0"/>
              <a:ea typeface="Helvetica" charset="0"/>
              <a:cs typeface="Helvetica" charset="0"/>
            </a:endParaRPr>
          </a:p>
          <a:p>
            <a:pPr>
              <a:lnSpc>
                <a:spcPct val="150000"/>
              </a:lnSpc>
            </a:pPr>
            <a:r>
              <a:rPr lang="es-CO" dirty="0">
                <a:latin typeface="Helvetica" charset="0"/>
                <a:ea typeface="Helvetica" charset="0"/>
                <a:cs typeface="Helvetica" charset="0"/>
              </a:rPr>
              <a:t>(“Es en resumidas cuentas, hacer que la súper-clase o la clase padre obligue a definir algunos métodos o atributos a sus sub-clases o clases hijas</a:t>
            </a:r>
            <a:r>
              <a:rPr lang="es-CO" dirty="0" smtClean="0">
                <a:latin typeface="Helvetica" charset="0"/>
                <a:ea typeface="Helvetica" charset="0"/>
                <a:cs typeface="Helvetica" charset="0"/>
              </a:rPr>
              <a:t>”)</a:t>
            </a:r>
            <a:r>
              <a:rPr lang="es-ES_tradnl" dirty="0">
                <a:latin typeface="Helvetica" charset="0"/>
                <a:ea typeface="Helvetica" charset="0"/>
                <a:cs typeface="Helvetica" charset="0"/>
              </a:rPr>
              <a:t>.</a:t>
            </a:r>
            <a:endParaRPr lang="es-ES_tradnl" dirty="0">
              <a:latin typeface="Helvetica" charset="0"/>
              <a:ea typeface="Helvetica" charset="0"/>
              <a:cs typeface="Helvetica" charset="0"/>
            </a:endParaRPr>
          </a:p>
        </p:txBody>
      </p:sp>
      <p:sp>
        <p:nvSpPr>
          <p:cNvPr id="5" name="CuadroTexto 4"/>
          <p:cNvSpPr txBox="1"/>
          <p:nvPr/>
        </p:nvSpPr>
        <p:spPr>
          <a:xfrm>
            <a:off x="287117" y="82943"/>
            <a:ext cx="7975937" cy="954107"/>
          </a:xfrm>
          <a:prstGeom prst="rect">
            <a:avLst/>
          </a:prstGeom>
          <a:noFill/>
        </p:spPr>
        <p:txBody>
          <a:bodyPr wrap="square" rtlCol="0">
            <a:spAutoFit/>
          </a:bodyPr>
          <a:lstStyle/>
          <a:p>
            <a:r>
              <a:rPr lang="en-US" sz="2400" b="1" dirty="0">
                <a:solidFill>
                  <a:srgbClr val="002060"/>
                </a:solidFill>
                <a:latin typeface="Helvetica" charset="0"/>
                <a:ea typeface="Helvetica" charset="0"/>
                <a:cs typeface="Helvetica" charset="0"/>
              </a:rPr>
              <a:t>The Hollywood principle: Don’t call us, we call you</a:t>
            </a:r>
            <a:endParaRPr lang="es-ES" sz="2400" b="1" dirty="0">
              <a:solidFill>
                <a:srgbClr val="002060"/>
              </a:solidFill>
              <a:latin typeface="Helvetica" charset="0"/>
              <a:ea typeface="Helvetica" charset="0"/>
              <a:cs typeface="Helvetica" charset="0"/>
            </a:endParaRPr>
          </a:p>
          <a:p>
            <a:endParaRPr lang="es-ES" sz="3200" b="1" dirty="0">
              <a:solidFill>
                <a:schemeClr val="accent5">
                  <a:lumMod val="75000"/>
                </a:schemeClr>
              </a:solidFill>
              <a:latin typeface="Helvetica" panose="020B0604020202030204" pitchFamily="34" charset="0"/>
            </a:endParaRPr>
          </a:p>
        </p:txBody>
      </p:sp>
      <p:pic>
        <p:nvPicPr>
          <p:cNvPr id="2" name="Imagen 1"/>
          <p:cNvPicPr>
            <a:picLocks noChangeAspect="1"/>
          </p:cNvPicPr>
          <p:nvPr/>
        </p:nvPicPr>
        <p:blipFill>
          <a:blip r:embed="rId2"/>
          <a:stretch>
            <a:fillRect/>
          </a:stretch>
        </p:blipFill>
        <p:spPr>
          <a:xfrm>
            <a:off x="4816707" y="1037050"/>
            <a:ext cx="4084096" cy="4084096"/>
          </a:xfrm>
          <a:prstGeom prst="rect">
            <a:avLst/>
          </a:prstGeom>
        </p:spPr>
      </p:pic>
    </p:spTree>
    <p:extLst>
      <p:ext uri="{BB962C8B-B14F-4D97-AF65-F5344CB8AC3E}">
        <p14:creationId xmlns:p14="http://schemas.microsoft.com/office/powerpoint/2010/main" val="4342299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00361" y="161913"/>
            <a:ext cx="4572000" cy="461665"/>
          </a:xfrm>
          <a:prstGeom prst="rect">
            <a:avLst/>
          </a:prstGeom>
        </p:spPr>
        <p:txBody>
          <a:bodyPr>
            <a:spAutoFit/>
          </a:bodyPr>
          <a:lstStyle/>
          <a:p>
            <a:r>
              <a:rPr lang="en-US" sz="2400" b="1" dirty="0" err="1" smtClean="0">
                <a:solidFill>
                  <a:srgbClr val="002060"/>
                </a:solidFill>
                <a:latin typeface="Helvetica" charset="0"/>
                <a:ea typeface="Helvetica" charset="0"/>
                <a:cs typeface="Helvetica" charset="0"/>
              </a:rPr>
              <a:t>Ejemplo</a:t>
            </a:r>
            <a:r>
              <a:rPr lang="es-ES" sz="2400" b="1" dirty="0">
                <a:solidFill>
                  <a:srgbClr val="002060"/>
                </a:solidFill>
                <a:latin typeface="Helvetica" charset="0"/>
                <a:ea typeface="Helvetica" charset="0"/>
                <a:cs typeface="Helvetica" charset="0"/>
              </a:rPr>
              <a:t>:</a:t>
            </a:r>
            <a:endParaRPr lang="en-US" sz="2400" b="1" dirty="0" smtClean="0">
              <a:solidFill>
                <a:srgbClr val="002060"/>
              </a:solidFill>
              <a:latin typeface="Helvetica" charset="0"/>
              <a:ea typeface="Helvetica" charset="0"/>
              <a:cs typeface="Helvetica"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8184" y="0"/>
            <a:ext cx="4805866" cy="5827532"/>
          </a:xfrm>
          <a:prstGeom prst="rect">
            <a:avLst/>
          </a:prstGeom>
        </p:spPr>
      </p:pic>
    </p:spTree>
    <p:extLst>
      <p:ext uri="{BB962C8B-B14F-4D97-AF65-F5344CB8AC3E}">
        <p14:creationId xmlns:p14="http://schemas.microsoft.com/office/powerpoint/2010/main" val="6368999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014" y="445120"/>
            <a:ext cx="7768129" cy="4595231"/>
          </a:xfrm>
          <a:prstGeom prst="rect">
            <a:avLst/>
          </a:prstGeom>
        </p:spPr>
      </p:pic>
    </p:spTree>
    <p:extLst>
      <p:ext uri="{BB962C8B-B14F-4D97-AF65-F5344CB8AC3E}">
        <p14:creationId xmlns:p14="http://schemas.microsoft.com/office/powerpoint/2010/main" val="366348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r="945" b="40744"/>
          <a:stretch/>
        </p:blipFill>
        <p:spPr>
          <a:xfrm>
            <a:off x="670623" y="870105"/>
            <a:ext cx="7251220" cy="3634987"/>
          </a:xfrm>
          <a:prstGeom prst="rect">
            <a:avLst/>
          </a:prstGeom>
        </p:spPr>
      </p:pic>
    </p:spTree>
    <p:extLst>
      <p:ext uri="{BB962C8B-B14F-4D97-AF65-F5344CB8AC3E}">
        <p14:creationId xmlns:p14="http://schemas.microsoft.com/office/powerpoint/2010/main" val="20736844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75969" y="1426870"/>
            <a:ext cx="8187808" cy="3277820"/>
          </a:xfrm>
          <a:prstGeom prst="rect">
            <a:avLst/>
          </a:prstGeom>
          <a:noFill/>
        </p:spPr>
        <p:txBody>
          <a:bodyPr wrap="square" rtlCol="0">
            <a:spAutoFit/>
          </a:bodyPr>
          <a:lstStyle/>
          <a:p>
            <a:pPr>
              <a:lnSpc>
                <a:spcPct val="150000"/>
              </a:lnSpc>
            </a:pPr>
            <a:r>
              <a:rPr lang="es-CO" dirty="0" smtClean="0">
                <a:latin typeface="Helvetica" charset="0"/>
                <a:ea typeface="Helvetica" charset="0"/>
                <a:cs typeface="Helvetica" charset="0"/>
              </a:rPr>
              <a:t>Algunos </a:t>
            </a:r>
            <a:r>
              <a:rPr lang="es-CO" dirty="0">
                <a:latin typeface="Helvetica" charset="0"/>
                <a:ea typeface="Helvetica" charset="0"/>
                <a:cs typeface="Helvetica" charset="0"/>
              </a:rPr>
              <a:t>proyectos están forzados a usa un lenguaje de programación no tan ideal. Esto puede ser causado por un deseo de reducir costos de mantenimiento (“Todos nuestros técnicos conocen COBOL”), para programar rápido (“Tenemos la más alta productividad con C”) para asegurar alta confiabilidad (“Programas en ADA son a prueba de fallos”) o para lograr alta velocidad de ejecución (“Nuestras aplicaciones necesitan un tiempo critico, necesitamos usar un lenguaje ensamblador”). </a:t>
            </a:r>
            <a:endParaRPr lang="es-ES_tradnl" dirty="0">
              <a:latin typeface="Helvetica" charset="0"/>
              <a:ea typeface="Helvetica" charset="0"/>
              <a:cs typeface="Helvetica" charset="0"/>
            </a:endParaRPr>
          </a:p>
          <a:p>
            <a:endParaRPr lang="es-ES" dirty="0">
              <a:solidFill>
                <a:schemeClr val="accent5">
                  <a:lumMod val="75000"/>
                </a:schemeClr>
              </a:solidFill>
              <a:latin typeface="Helvetica" panose="020B0604020202030204" pitchFamily="34" charset="0"/>
            </a:endParaRPr>
          </a:p>
        </p:txBody>
      </p:sp>
      <p:pic>
        <p:nvPicPr>
          <p:cNvPr id="5" name="Imagen 4"/>
          <p:cNvPicPr>
            <a:picLocks noChangeAspect="1"/>
          </p:cNvPicPr>
          <p:nvPr/>
        </p:nvPicPr>
        <p:blipFill>
          <a:blip r:embed="rId3">
            <a:extLst>
              <a:ext uri="{BEBA8EAE-BF5A-486C-A8C5-ECC9F3942E4B}">
                <a14:imgProps xmlns:a14="http://schemas.microsoft.com/office/drawing/2010/main">
                  <a14:imgLayer r:embed="rId4">
                    <a14:imgEffect>
                      <a14:backgroundRemoval t="5556" b="90000" l="4792" r="96875">
                        <a14:foregroundMark x1="69167" y1="20833" x2="69167" y2="20833"/>
                        <a14:foregroundMark x1="79375" y1="22222" x2="79375" y2="22222"/>
                        <a14:foregroundMark x1="78958" y1="35278" x2="78958" y2="35278"/>
                        <a14:foregroundMark x1="6667" y1="15278" x2="6667" y2="15278"/>
                        <a14:foregroundMark x1="63958" y1="12222" x2="63958" y2="12222"/>
                        <a14:foregroundMark x1="86458" y1="17778" x2="86458" y2="17778"/>
                      </a14:backgroundRemoval>
                    </a14:imgEffect>
                  </a14:imgLayer>
                </a14:imgProps>
              </a:ext>
            </a:extLst>
          </a:blip>
          <a:stretch>
            <a:fillRect/>
          </a:stretch>
        </p:blipFill>
        <p:spPr>
          <a:xfrm>
            <a:off x="6345045" y="-62828"/>
            <a:ext cx="2372091" cy="1779068"/>
          </a:xfrm>
          <a:prstGeom prst="rect">
            <a:avLst/>
          </a:prstGeom>
          <a:effectLst>
            <a:softEdge rad="127000"/>
          </a:effectLst>
        </p:spPr>
      </p:pic>
      <p:sp>
        <p:nvSpPr>
          <p:cNvPr id="3" name="CuadroTexto 2"/>
          <p:cNvSpPr txBox="1"/>
          <p:nvPr/>
        </p:nvSpPr>
        <p:spPr>
          <a:xfrm>
            <a:off x="275969" y="226541"/>
            <a:ext cx="6069076" cy="1200329"/>
          </a:xfrm>
          <a:prstGeom prst="rect">
            <a:avLst/>
          </a:prstGeom>
          <a:noFill/>
        </p:spPr>
        <p:txBody>
          <a:bodyPr wrap="square" rtlCol="0">
            <a:spAutoFit/>
          </a:bodyPr>
          <a:lstStyle/>
          <a:p>
            <a:r>
              <a:rPr lang="en-US" sz="2400" b="1" dirty="0" smtClean="0">
                <a:solidFill>
                  <a:srgbClr val="002060"/>
                </a:solidFill>
                <a:latin typeface="Helvetica" charset="0"/>
                <a:ea typeface="Helvetica" charset="0"/>
                <a:cs typeface="Helvetica" charset="0"/>
              </a:rPr>
              <a:t>Programming </a:t>
            </a:r>
            <a:r>
              <a:rPr lang="en-US" sz="2400" b="1" dirty="0">
                <a:solidFill>
                  <a:srgbClr val="002060"/>
                </a:solidFill>
                <a:latin typeface="Helvetica" charset="0"/>
                <a:ea typeface="Helvetica" charset="0"/>
                <a:cs typeface="Helvetica" charset="0"/>
              </a:rPr>
              <a:t>language is not an </a:t>
            </a:r>
            <a:r>
              <a:rPr lang="en-US" sz="2400" b="1" dirty="0" smtClean="0">
                <a:solidFill>
                  <a:srgbClr val="002060"/>
                </a:solidFill>
                <a:latin typeface="Helvetica" charset="0"/>
                <a:ea typeface="Helvetica" charset="0"/>
                <a:cs typeface="Helvetica" charset="0"/>
              </a:rPr>
              <a:t>excuse</a:t>
            </a:r>
            <a:endParaRPr lang="es-ES_tradnl" sz="2400" b="1" dirty="0">
              <a:solidFill>
                <a:srgbClr val="002060"/>
              </a:solidFill>
              <a:latin typeface="Helvetica" charset="0"/>
              <a:ea typeface="Helvetica" charset="0"/>
              <a:cs typeface="Helvetica" charset="0"/>
            </a:endParaRPr>
          </a:p>
          <a:p>
            <a:r>
              <a:rPr lang="es-CO" sz="2400" b="1" dirty="0">
                <a:solidFill>
                  <a:srgbClr val="002060"/>
                </a:solidFill>
                <a:latin typeface="Helvetica" charset="0"/>
                <a:ea typeface="Helvetica" charset="0"/>
                <a:cs typeface="Helvetica" charset="0"/>
              </a:rPr>
              <a:t>(El lenguaje de programación no es una excusa</a:t>
            </a:r>
            <a:r>
              <a:rPr lang="es-CO" sz="2400" b="1" dirty="0" smtClean="0">
                <a:solidFill>
                  <a:srgbClr val="002060"/>
                </a:solidFill>
                <a:latin typeface="Helvetica" charset="0"/>
                <a:ea typeface="Helvetica" charset="0"/>
                <a:cs typeface="Helvetica" charset="0"/>
              </a:rPr>
              <a:t>)</a:t>
            </a:r>
            <a:endParaRPr lang="es-ES_tradnl" sz="2400" b="1" dirty="0">
              <a:solidFill>
                <a:srgbClr val="002060"/>
              </a:solidFill>
              <a:latin typeface="Helvetica" charset="0"/>
              <a:ea typeface="Helvetica" charset="0"/>
              <a:cs typeface="Helvetica" charset="0"/>
            </a:endParaRPr>
          </a:p>
        </p:txBody>
      </p:sp>
      <p:pic>
        <p:nvPicPr>
          <p:cNvPr id="6" name="Imagen 5"/>
          <p:cNvPicPr>
            <a:picLocks noChangeAspect="1"/>
          </p:cNvPicPr>
          <p:nvPr/>
        </p:nvPicPr>
        <p:blipFill>
          <a:blip r:embed="rId5"/>
          <a:stretch>
            <a:fillRect/>
          </a:stretch>
        </p:blipFill>
        <p:spPr>
          <a:xfrm>
            <a:off x="5386041" y="4217362"/>
            <a:ext cx="2865862" cy="1337402"/>
          </a:xfrm>
          <a:prstGeom prst="rect">
            <a:avLst/>
          </a:prstGeom>
        </p:spPr>
      </p:pic>
    </p:spTree>
    <p:extLst>
      <p:ext uri="{BB962C8B-B14F-4D97-AF65-F5344CB8AC3E}">
        <p14:creationId xmlns:p14="http://schemas.microsoft.com/office/powerpoint/2010/main" val="3262148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75968" y="1173064"/>
            <a:ext cx="8321622" cy="2031325"/>
          </a:xfrm>
          <a:prstGeom prst="rect">
            <a:avLst/>
          </a:prstGeom>
          <a:noFill/>
        </p:spPr>
        <p:txBody>
          <a:bodyPr wrap="square" rtlCol="0">
            <a:spAutoFit/>
          </a:bodyPr>
          <a:lstStyle/>
          <a:p>
            <a:pPr>
              <a:lnSpc>
                <a:spcPct val="150000"/>
              </a:lnSpc>
            </a:pPr>
            <a:r>
              <a:rPr lang="es-CO" dirty="0">
                <a:latin typeface="Helvetica" charset="0"/>
                <a:ea typeface="Helvetica" charset="0"/>
                <a:cs typeface="Helvetica" charset="0"/>
              </a:rPr>
              <a:t>Es posible escribir programas de calidad alta en cualquier lenguaje.  De hecho, si eres un buen programador deberías ser un buen programador en cualquier lenguaje.</a:t>
            </a:r>
            <a:endParaRPr lang="es-ES_tradnl" dirty="0">
              <a:latin typeface="Helvetica" charset="0"/>
              <a:ea typeface="Helvetica" charset="0"/>
              <a:cs typeface="Helvetica" charset="0"/>
            </a:endParaRPr>
          </a:p>
          <a:p>
            <a:pPr>
              <a:lnSpc>
                <a:spcPct val="150000"/>
              </a:lnSpc>
            </a:pPr>
            <a:r>
              <a:rPr lang="es-CO" dirty="0">
                <a:latin typeface="Helvetica" charset="0"/>
                <a:ea typeface="Helvetica" charset="0"/>
                <a:cs typeface="Helvetica" charset="0"/>
              </a:rPr>
              <a:t>Un lenguaje no tan ideal puede hacer tu trabajo más difícil.</a:t>
            </a:r>
            <a:endParaRPr lang="es-ES_tradnl" dirty="0">
              <a:latin typeface="Helvetica" charset="0"/>
              <a:ea typeface="Helvetica" charset="0"/>
              <a:cs typeface="Helvetica" charset="0"/>
            </a:endParaRPr>
          </a:p>
          <a:p>
            <a:endParaRPr lang="es-ES" dirty="0">
              <a:solidFill>
                <a:schemeClr val="accent5">
                  <a:lumMod val="75000"/>
                </a:schemeClr>
              </a:solidFill>
              <a:latin typeface="Helvetica" panose="020B0604020202030204" pitchFamily="34" charset="0"/>
            </a:endParaRPr>
          </a:p>
        </p:txBody>
      </p:sp>
      <p:sp>
        <p:nvSpPr>
          <p:cNvPr id="3" name="CuadroTexto 2"/>
          <p:cNvSpPr txBox="1"/>
          <p:nvPr/>
        </p:nvSpPr>
        <p:spPr>
          <a:xfrm>
            <a:off x="275968" y="226541"/>
            <a:ext cx="8321622" cy="830997"/>
          </a:xfrm>
          <a:prstGeom prst="rect">
            <a:avLst/>
          </a:prstGeom>
          <a:noFill/>
        </p:spPr>
        <p:txBody>
          <a:bodyPr wrap="square" rtlCol="0">
            <a:spAutoFit/>
          </a:bodyPr>
          <a:lstStyle/>
          <a:p>
            <a:r>
              <a:rPr lang="en-US" sz="2400" b="1" dirty="0" smtClean="0">
                <a:solidFill>
                  <a:srgbClr val="002060"/>
                </a:solidFill>
                <a:latin typeface="Helvetica" charset="0"/>
                <a:ea typeface="Helvetica" charset="0"/>
                <a:cs typeface="Helvetica" charset="0"/>
              </a:rPr>
              <a:t>Programming </a:t>
            </a:r>
            <a:r>
              <a:rPr lang="en-US" sz="2400" b="1" dirty="0">
                <a:solidFill>
                  <a:srgbClr val="002060"/>
                </a:solidFill>
                <a:latin typeface="Helvetica" charset="0"/>
                <a:ea typeface="Helvetica" charset="0"/>
                <a:cs typeface="Helvetica" charset="0"/>
              </a:rPr>
              <a:t>language is not an </a:t>
            </a:r>
            <a:r>
              <a:rPr lang="en-US" sz="2400" b="1" dirty="0" smtClean="0">
                <a:solidFill>
                  <a:srgbClr val="002060"/>
                </a:solidFill>
                <a:latin typeface="Helvetica" charset="0"/>
                <a:ea typeface="Helvetica" charset="0"/>
                <a:cs typeface="Helvetica" charset="0"/>
              </a:rPr>
              <a:t>excuse</a:t>
            </a:r>
            <a:endParaRPr lang="es-ES_tradnl" sz="2400" b="1" dirty="0">
              <a:solidFill>
                <a:srgbClr val="002060"/>
              </a:solidFill>
              <a:latin typeface="Helvetica" charset="0"/>
              <a:ea typeface="Helvetica" charset="0"/>
              <a:cs typeface="Helvetica" charset="0"/>
            </a:endParaRPr>
          </a:p>
          <a:p>
            <a:r>
              <a:rPr lang="es-CO" sz="2400" b="1" dirty="0">
                <a:solidFill>
                  <a:srgbClr val="002060"/>
                </a:solidFill>
                <a:latin typeface="Helvetica" charset="0"/>
                <a:ea typeface="Helvetica" charset="0"/>
                <a:cs typeface="Helvetica" charset="0"/>
              </a:rPr>
              <a:t>(El lenguaje de programación no es una excusa</a:t>
            </a:r>
            <a:r>
              <a:rPr lang="es-CO" sz="2400" b="1" dirty="0" smtClean="0">
                <a:solidFill>
                  <a:srgbClr val="002060"/>
                </a:solidFill>
                <a:latin typeface="Helvetica" charset="0"/>
                <a:ea typeface="Helvetica" charset="0"/>
                <a:cs typeface="Helvetica" charset="0"/>
              </a:rPr>
              <a:t>)</a:t>
            </a:r>
            <a:endParaRPr lang="es-ES_tradnl" sz="2400" b="1" dirty="0">
              <a:solidFill>
                <a:srgbClr val="002060"/>
              </a:solidFill>
              <a:latin typeface="Helvetica" charset="0"/>
              <a:ea typeface="Helvetica" charset="0"/>
              <a:cs typeface="Helvetica" charset="0"/>
            </a:endParaRPr>
          </a:p>
        </p:txBody>
      </p:sp>
      <p:pic>
        <p:nvPicPr>
          <p:cNvPr id="4" name="Imagen 3"/>
          <p:cNvPicPr>
            <a:picLocks noChangeAspect="1"/>
          </p:cNvPicPr>
          <p:nvPr/>
        </p:nvPicPr>
        <p:blipFill>
          <a:blip r:embed="rId3"/>
          <a:stretch>
            <a:fillRect/>
          </a:stretch>
        </p:blipFill>
        <p:spPr>
          <a:xfrm>
            <a:off x="2657111" y="3204389"/>
            <a:ext cx="3559336" cy="2445264"/>
          </a:xfrm>
          <a:prstGeom prst="rect">
            <a:avLst/>
          </a:prstGeom>
        </p:spPr>
      </p:pic>
    </p:spTree>
    <p:extLst>
      <p:ext uri="{BB962C8B-B14F-4D97-AF65-F5344CB8AC3E}">
        <p14:creationId xmlns:p14="http://schemas.microsoft.com/office/powerpoint/2010/main" val="18088596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275968" y="0"/>
            <a:ext cx="8321622" cy="830997"/>
          </a:xfrm>
          <a:prstGeom prst="rect">
            <a:avLst/>
          </a:prstGeom>
          <a:noFill/>
        </p:spPr>
        <p:txBody>
          <a:bodyPr wrap="square" rtlCol="0">
            <a:spAutoFit/>
          </a:bodyPr>
          <a:lstStyle/>
          <a:p>
            <a:r>
              <a:rPr lang="en-US" sz="2400" b="1" dirty="0" smtClean="0">
                <a:solidFill>
                  <a:srgbClr val="002060"/>
                </a:solidFill>
                <a:latin typeface="Helvetica" charset="0"/>
                <a:ea typeface="Helvetica" charset="0"/>
                <a:cs typeface="Helvetica" charset="0"/>
              </a:rPr>
              <a:t>Programming </a:t>
            </a:r>
            <a:r>
              <a:rPr lang="en-US" sz="2400" b="1" dirty="0">
                <a:solidFill>
                  <a:srgbClr val="002060"/>
                </a:solidFill>
                <a:latin typeface="Helvetica" charset="0"/>
                <a:ea typeface="Helvetica" charset="0"/>
                <a:cs typeface="Helvetica" charset="0"/>
              </a:rPr>
              <a:t>language is not an </a:t>
            </a:r>
            <a:r>
              <a:rPr lang="en-US" sz="2400" b="1" dirty="0" smtClean="0">
                <a:solidFill>
                  <a:srgbClr val="002060"/>
                </a:solidFill>
                <a:latin typeface="Helvetica" charset="0"/>
                <a:ea typeface="Helvetica" charset="0"/>
                <a:cs typeface="Helvetica" charset="0"/>
              </a:rPr>
              <a:t>excuse</a:t>
            </a:r>
            <a:endParaRPr lang="es-ES_tradnl" sz="2400" b="1" dirty="0">
              <a:solidFill>
                <a:srgbClr val="002060"/>
              </a:solidFill>
              <a:latin typeface="Helvetica" charset="0"/>
              <a:ea typeface="Helvetica" charset="0"/>
              <a:cs typeface="Helvetica" charset="0"/>
            </a:endParaRPr>
          </a:p>
          <a:p>
            <a:r>
              <a:rPr lang="es-CO" sz="2400" b="1" dirty="0">
                <a:solidFill>
                  <a:srgbClr val="002060"/>
                </a:solidFill>
                <a:latin typeface="Helvetica" charset="0"/>
                <a:ea typeface="Helvetica" charset="0"/>
                <a:cs typeface="Helvetica" charset="0"/>
              </a:rPr>
              <a:t>(El lenguaje de programación no es una excusa</a:t>
            </a:r>
            <a:r>
              <a:rPr lang="es-CO" sz="2400" b="1" dirty="0" smtClean="0">
                <a:solidFill>
                  <a:srgbClr val="002060"/>
                </a:solidFill>
                <a:latin typeface="Helvetica" charset="0"/>
                <a:ea typeface="Helvetica" charset="0"/>
                <a:cs typeface="Helvetica" charset="0"/>
              </a:rPr>
              <a:t>)</a:t>
            </a:r>
            <a:endParaRPr lang="es-ES_tradnl" sz="2400" b="1" dirty="0">
              <a:solidFill>
                <a:srgbClr val="002060"/>
              </a:solidFill>
              <a:latin typeface="Helvetica" charset="0"/>
              <a:ea typeface="Helvetica" charset="0"/>
              <a:cs typeface="Helvetica" charset="0"/>
            </a:endParaRPr>
          </a:p>
        </p:txBody>
      </p:sp>
      <p:sp>
        <p:nvSpPr>
          <p:cNvPr id="5" name="CuadroTexto 4"/>
          <p:cNvSpPr txBox="1"/>
          <p:nvPr/>
        </p:nvSpPr>
        <p:spPr>
          <a:xfrm>
            <a:off x="275968" y="830997"/>
            <a:ext cx="8578100" cy="3831818"/>
          </a:xfrm>
          <a:prstGeom prst="rect">
            <a:avLst/>
          </a:prstGeom>
          <a:noFill/>
        </p:spPr>
        <p:txBody>
          <a:bodyPr wrap="square" rtlCol="0">
            <a:spAutoFit/>
          </a:bodyPr>
          <a:lstStyle/>
          <a:p>
            <a:pPr>
              <a:lnSpc>
                <a:spcPct val="150000"/>
              </a:lnSpc>
            </a:pPr>
            <a:r>
              <a:rPr lang="es-CO" sz="2400" b="1" dirty="0">
                <a:solidFill>
                  <a:srgbClr val="002060"/>
                </a:solidFill>
                <a:latin typeface="Helvetica" charset="0"/>
                <a:ea typeface="Helvetica" charset="0"/>
                <a:cs typeface="Helvetica" charset="0"/>
              </a:rPr>
              <a:t>Analogia:</a:t>
            </a:r>
            <a:endParaRPr lang="es-ES_tradnl" sz="2400" b="1" dirty="0">
              <a:solidFill>
                <a:srgbClr val="002060"/>
              </a:solidFill>
              <a:latin typeface="Helvetica" charset="0"/>
              <a:ea typeface="Helvetica" charset="0"/>
              <a:cs typeface="Helvetica" charset="0"/>
            </a:endParaRPr>
          </a:p>
          <a:p>
            <a:pPr algn="just">
              <a:lnSpc>
                <a:spcPct val="150000"/>
              </a:lnSpc>
            </a:pPr>
            <a:r>
              <a:rPr lang="es-CO" dirty="0">
                <a:latin typeface="Helvetica" charset="0"/>
                <a:ea typeface="Helvetica" charset="0"/>
                <a:cs typeface="Helvetica" charset="0"/>
              </a:rPr>
              <a:t>(“Según sea el objetivo, al transportarse en la ciudad, podemos hacerlo en diferentes tipos de </a:t>
            </a:r>
            <a:r>
              <a:rPr lang="es-CO" dirty="0" smtClean="0">
                <a:latin typeface="Helvetica" charset="0"/>
                <a:ea typeface="Helvetica" charset="0"/>
                <a:cs typeface="Helvetica" charset="0"/>
              </a:rPr>
              <a:t>vehículos</a:t>
            </a:r>
            <a:r>
              <a:rPr lang="es-CO" dirty="0">
                <a:latin typeface="Helvetica" charset="0"/>
                <a:ea typeface="Helvetica" charset="0"/>
                <a:cs typeface="Helvetica" charset="0"/>
              </a:rPr>
              <a:t>, por ejemplo, si queremos ir de un punto A a un punto B, y queremos llegar rápido, </a:t>
            </a:r>
            <a:r>
              <a:rPr lang="es-CO" dirty="0" smtClean="0">
                <a:latin typeface="Helvetica" charset="0"/>
                <a:ea typeface="Helvetica" charset="0"/>
                <a:cs typeface="Helvetica" charset="0"/>
              </a:rPr>
              <a:t>iríamos </a:t>
            </a:r>
            <a:r>
              <a:rPr lang="es-CO" dirty="0">
                <a:latin typeface="Helvetica" charset="0"/>
                <a:ea typeface="Helvetica" charset="0"/>
                <a:cs typeface="Helvetica" charset="0"/>
              </a:rPr>
              <a:t>en una motocicleta, si nuestro objetivo es tener confort y seguridad nos iríamos en un </a:t>
            </a:r>
            <a:r>
              <a:rPr lang="es-CO" dirty="0" smtClean="0">
                <a:latin typeface="Helvetica" charset="0"/>
                <a:ea typeface="Helvetica" charset="0"/>
                <a:cs typeface="Helvetica" charset="0"/>
              </a:rPr>
              <a:t>automóvil</a:t>
            </a:r>
            <a:r>
              <a:rPr lang="es-CO" dirty="0">
                <a:latin typeface="Helvetica" charset="0"/>
                <a:ea typeface="Helvetica" charset="0"/>
                <a:cs typeface="Helvetica" charset="0"/>
              </a:rPr>
              <a:t>, y si nuestro objetivo es cuidar el planeta, nos iríamos en bicicleta, no nos </a:t>
            </a:r>
            <a:r>
              <a:rPr lang="es-CO" dirty="0" smtClean="0">
                <a:latin typeface="Helvetica" charset="0"/>
                <a:ea typeface="Helvetica" charset="0"/>
                <a:cs typeface="Helvetica" charset="0"/>
              </a:rPr>
              <a:t>limitaríamos </a:t>
            </a:r>
            <a:r>
              <a:rPr lang="es-CO" dirty="0">
                <a:latin typeface="Helvetica" charset="0"/>
                <a:ea typeface="Helvetica" charset="0"/>
                <a:cs typeface="Helvetica" charset="0"/>
              </a:rPr>
              <a:t>a un solo tipo de transporte, y un buen conductor conduce cualquier vehiculo, </a:t>
            </a:r>
            <a:r>
              <a:rPr lang="es-CO" dirty="0" smtClean="0">
                <a:latin typeface="Helvetica" charset="0"/>
                <a:ea typeface="Helvetica" charset="0"/>
                <a:cs typeface="Helvetica" charset="0"/>
              </a:rPr>
              <a:t>o </a:t>
            </a:r>
            <a:r>
              <a:rPr lang="es-CO" dirty="0">
                <a:latin typeface="Helvetica" charset="0"/>
                <a:ea typeface="Helvetica" charset="0"/>
                <a:cs typeface="Helvetica" charset="0"/>
              </a:rPr>
              <a:t>no se le dificultara aprender a conducir cualquier vehiculo</a:t>
            </a:r>
            <a:r>
              <a:rPr lang="es-CO" dirty="0" smtClean="0">
                <a:latin typeface="Helvetica" charset="0"/>
                <a:ea typeface="Helvetica" charset="0"/>
                <a:cs typeface="Helvetica" charset="0"/>
              </a:rPr>
              <a:t>”).</a:t>
            </a:r>
            <a:endParaRPr lang="es-ES_tradnl" dirty="0">
              <a:latin typeface="Helvetica" charset="0"/>
              <a:ea typeface="Helvetica" charset="0"/>
              <a:cs typeface="Helvetica" charset="0"/>
            </a:endParaRPr>
          </a:p>
          <a:p>
            <a:endParaRPr lang="es-ES_tradnl" dirty="0"/>
          </a:p>
        </p:txBody>
      </p:sp>
      <p:pic>
        <p:nvPicPr>
          <p:cNvPr id="7" name="Imagen 6"/>
          <p:cNvPicPr>
            <a:picLocks noChangeAspect="1"/>
          </p:cNvPicPr>
          <p:nvPr/>
        </p:nvPicPr>
        <p:blipFill>
          <a:blip r:embed="rId3"/>
          <a:stretch>
            <a:fillRect/>
          </a:stretch>
        </p:blipFill>
        <p:spPr>
          <a:xfrm>
            <a:off x="5386039" y="3859022"/>
            <a:ext cx="3468029" cy="1950766"/>
          </a:xfrm>
          <a:prstGeom prst="rect">
            <a:avLst/>
          </a:prstGeom>
        </p:spPr>
      </p:pic>
    </p:spTree>
    <p:extLst>
      <p:ext uri="{BB962C8B-B14F-4D97-AF65-F5344CB8AC3E}">
        <p14:creationId xmlns:p14="http://schemas.microsoft.com/office/powerpoint/2010/main" val="66777154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F955263290692D4784D72EA0A35C6260" ma:contentTypeVersion="1" ma:contentTypeDescription="Crear nuevo documento." ma:contentTypeScope="" ma:versionID="c2d2e6112d6baa8ed88620acc0e9f538">
  <xsd:schema xmlns:xsd="http://www.w3.org/2001/XMLSchema" xmlns:xs="http://www.w3.org/2001/XMLSchema" xmlns:p="http://schemas.microsoft.com/office/2006/metadata/properties" xmlns:ns1="http://schemas.microsoft.com/sharepoint/v3" targetNamespace="http://schemas.microsoft.com/office/2006/metadata/properties" ma:root="true" ma:fieldsID="d300cc0a9f84293867af8b5a362716ca"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Fecha de inicio programada" ma:description="" ma:hidden="true" ma:internalName="PublishingStartDate">
      <xsd:simpleType>
        <xsd:restriction base="dms:Unknown"/>
      </xsd:simpleType>
    </xsd:element>
    <xsd:element name="PublishingExpirationDate" ma:index="9" nillable="true" ma:displayName="Fecha de finalización programada" ma:descriptio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E1218E-F2BF-43CE-97F0-76A6D1305AB6}">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95C56CF8-4459-4453-932C-7D3A8EDCE4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F1BE622-BA61-471F-AA2F-3651AC9CFC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1247</TotalTime>
  <Words>474</Words>
  <Application>Microsoft Macintosh PowerPoint</Application>
  <PresentationFormat>Presentación en pantalla (4:3)</PresentationFormat>
  <Paragraphs>33</Paragraphs>
  <Slides>10</Slides>
  <Notes>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10</vt:i4>
      </vt:variant>
    </vt:vector>
  </HeadingPairs>
  <TitlesOfParts>
    <vt:vector size="15" baseType="lpstr">
      <vt:lpstr>Calibri</vt:lpstr>
      <vt:lpstr>Calibri Light</vt:lpstr>
      <vt:lpstr>Helvetica</vt:lpstr>
      <vt:lpstr>Arial</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Claudia Patricia Giraldo Ramirez</dc:creator>
  <cp:lastModifiedBy>Emanuel Madrid Restrepo</cp:lastModifiedBy>
  <cp:revision>19</cp:revision>
  <dcterms:created xsi:type="dcterms:W3CDTF">2015-01-20T20:40:07Z</dcterms:created>
  <dcterms:modified xsi:type="dcterms:W3CDTF">2017-09-12T23:14:43Z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0x010100F955263290692D4784D72EA0A35C6260</vt:lpwstr>
  </property>
</Properties>
</file>